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84" r:id="rId4"/>
    <p:sldId id="258" r:id="rId5"/>
    <p:sldId id="271" r:id="rId6"/>
    <p:sldId id="272" r:id="rId7"/>
    <p:sldId id="273" r:id="rId8"/>
    <p:sldId id="259" r:id="rId9"/>
    <p:sldId id="260" r:id="rId10"/>
    <p:sldId id="289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5" r:id="rId22"/>
    <p:sldId id="290" r:id="rId23"/>
    <p:sldId id="288" r:id="rId24"/>
    <p:sldId id="291" r:id="rId25"/>
    <p:sldId id="29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/>
              <a:t>Время выполнения алгоритмов, </a:t>
            </a:r>
            <a:r>
              <a:rPr lang="ru-RU" dirty="0" err="1"/>
              <a:t>мс</a:t>
            </a: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Quicksort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Лист1!$A$2:$A$4</c:f>
              <c:strCache>
                <c:ptCount val="3"/>
                <c:pt idx="0">
                  <c:v>10.000 слов</c:v>
                </c:pt>
                <c:pt idx="1">
                  <c:v>100.000 слов</c:v>
                </c:pt>
                <c:pt idx="2">
                  <c:v>1.000.000 слов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69</c:v>
                </c:pt>
                <c:pt idx="1">
                  <c:v>854</c:v>
                </c:pt>
                <c:pt idx="2">
                  <c:v>8309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AB-4267-8338-52C927AFAD7D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ABCsort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Лист1!$A$2:$A$4</c:f>
              <c:strCache>
                <c:ptCount val="3"/>
                <c:pt idx="0">
                  <c:v>10.000 слов</c:v>
                </c:pt>
                <c:pt idx="1">
                  <c:v>100.000 слов</c:v>
                </c:pt>
                <c:pt idx="2">
                  <c:v>1.000.000 слов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34</c:v>
                </c:pt>
                <c:pt idx="1">
                  <c:v>382</c:v>
                </c:pt>
                <c:pt idx="2">
                  <c:v>3104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CAB-4267-8338-52C927AFAD7D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Heap sort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Лист1!$A$2:$A$4</c:f>
              <c:strCache>
                <c:ptCount val="3"/>
                <c:pt idx="0">
                  <c:v>10.000 слов</c:v>
                </c:pt>
                <c:pt idx="1">
                  <c:v>100.000 слов</c:v>
                </c:pt>
                <c:pt idx="2">
                  <c:v>1.000.000 слов</c:v>
                </c:pt>
              </c:strCache>
            </c:strRef>
          </c:cat>
          <c:val>
            <c:numRef>
              <c:f>Лист1!$D$2:$D$4</c:f>
              <c:numCache>
                <c:formatCode>General</c:formatCode>
                <c:ptCount val="3"/>
                <c:pt idx="0">
                  <c:v>80</c:v>
                </c:pt>
                <c:pt idx="1">
                  <c:v>945</c:v>
                </c:pt>
                <c:pt idx="2">
                  <c:v>10286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CAB-4267-8338-52C927AFAD7D}"/>
            </c:ext>
          </c:extLst>
        </c:ser>
        <c:ser>
          <c:idx val="3"/>
          <c:order val="3"/>
          <c:tx>
            <c:strRef>
              <c:f>Лист1!$E$1</c:f>
              <c:strCache>
                <c:ptCount val="1"/>
                <c:pt idx="0">
                  <c:v>Inserts sort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Лист1!$A$2:$A$4</c:f>
              <c:strCache>
                <c:ptCount val="3"/>
                <c:pt idx="0">
                  <c:v>10.000 слов</c:v>
                </c:pt>
                <c:pt idx="1">
                  <c:v>100.000 слов</c:v>
                </c:pt>
                <c:pt idx="2">
                  <c:v>1.000.000 слов</c:v>
                </c:pt>
              </c:strCache>
            </c:strRef>
          </c:cat>
          <c:val>
            <c:numRef>
              <c:f>Лист1!$E$2:$E$4</c:f>
              <c:numCache>
                <c:formatCode>General</c:formatCode>
                <c:ptCount val="3"/>
                <c:pt idx="0">
                  <c:v>41</c:v>
                </c:pt>
                <c:pt idx="1">
                  <c:v>402</c:v>
                </c:pt>
                <c:pt idx="2">
                  <c:v>3477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CAB-4267-8338-52C927AFAD7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53637951"/>
        <c:axId val="553093023"/>
      </c:barChart>
      <c:catAx>
        <c:axId val="5536379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53093023"/>
        <c:crosses val="autoZero"/>
        <c:auto val="1"/>
        <c:lblAlgn val="ctr"/>
        <c:lblOffset val="100"/>
        <c:noMultiLvlLbl val="0"/>
      </c:catAx>
      <c:valAx>
        <c:axId val="55309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536379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/>
              <a:t>Время выполнения алгоритмов, </a:t>
            </a:r>
            <a:r>
              <a:rPr lang="ru-RU" dirty="0" err="1"/>
              <a:t>мс</a:t>
            </a: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Quicksort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Лист1!$A$2:$A$4</c:f>
              <c:strCache>
                <c:ptCount val="3"/>
                <c:pt idx="0">
                  <c:v>10.000 слов</c:v>
                </c:pt>
                <c:pt idx="1">
                  <c:v>100.000 слов</c:v>
                </c:pt>
                <c:pt idx="2">
                  <c:v>1.000.000 слов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65</c:v>
                </c:pt>
                <c:pt idx="1">
                  <c:v>724</c:v>
                </c:pt>
                <c:pt idx="2">
                  <c:v>8573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AB-4267-8338-52C927AFAD7D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ABCsort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Лист1!$A$2:$A$4</c:f>
              <c:strCache>
                <c:ptCount val="3"/>
                <c:pt idx="0">
                  <c:v>10.000 слов</c:v>
                </c:pt>
                <c:pt idx="1">
                  <c:v>100.000 слов</c:v>
                </c:pt>
                <c:pt idx="2">
                  <c:v>1.000.000 слов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37</c:v>
                </c:pt>
                <c:pt idx="1">
                  <c:v>349</c:v>
                </c:pt>
                <c:pt idx="2">
                  <c:v>3045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CAB-4267-8338-52C927AFAD7D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Heap sort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Лист1!$A$2:$A$4</c:f>
              <c:strCache>
                <c:ptCount val="3"/>
                <c:pt idx="0">
                  <c:v>10.000 слов</c:v>
                </c:pt>
                <c:pt idx="1">
                  <c:v>100.000 слов</c:v>
                </c:pt>
                <c:pt idx="2">
                  <c:v>1.000.000 слов</c:v>
                </c:pt>
              </c:strCache>
            </c:strRef>
          </c:cat>
          <c:val>
            <c:numRef>
              <c:f>Лист1!$D$2:$D$4</c:f>
              <c:numCache>
                <c:formatCode>General</c:formatCode>
                <c:ptCount val="3"/>
                <c:pt idx="0">
                  <c:v>92</c:v>
                </c:pt>
                <c:pt idx="1">
                  <c:v>937</c:v>
                </c:pt>
                <c:pt idx="2">
                  <c:v>10189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CAB-4267-8338-52C927AFAD7D}"/>
            </c:ext>
          </c:extLst>
        </c:ser>
        <c:ser>
          <c:idx val="3"/>
          <c:order val="3"/>
          <c:tx>
            <c:strRef>
              <c:f>Лист1!$E$1</c:f>
              <c:strCache>
                <c:ptCount val="1"/>
                <c:pt idx="0">
                  <c:v>Inserts sort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Лист1!$A$2:$A$4</c:f>
              <c:strCache>
                <c:ptCount val="3"/>
                <c:pt idx="0">
                  <c:v>10.000 слов</c:v>
                </c:pt>
                <c:pt idx="1">
                  <c:v>100.000 слов</c:v>
                </c:pt>
                <c:pt idx="2">
                  <c:v>1.000.000 слов</c:v>
                </c:pt>
              </c:strCache>
            </c:strRef>
          </c:cat>
          <c:val>
            <c:numRef>
              <c:f>Лист1!$E$2:$E$4</c:f>
              <c:numCache>
                <c:formatCode>General</c:formatCode>
                <c:ptCount val="3"/>
                <c:pt idx="0">
                  <c:v>37</c:v>
                </c:pt>
                <c:pt idx="1">
                  <c:v>376</c:v>
                </c:pt>
                <c:pt idx="2">
                  <c:v>3389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CAB-4267-8338-52C927AFAD7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53637951"/>
        <c:axId val="553093023"/>
      </c:barChart>
      <c:catAx>
        <c:axId val="5536379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53093023"/>
        <c:crosses val="autoZero"/>
        <c:auto val="1"/>
        <c:lblAlgn val="ctr"/>
        <c:lblOffset val="100"/>
        <c:noMultiLvlLbl val="0"/>
      </c:catAx>
      <c:valAx>
        <c:axId val="55309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536379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gif>
</file>

<file path=ppt/media/image11.png>
</file>

<file path=ppt/media/image12.jpeg>
</file>

<file path=ppt/media/image13.gif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E22AF2-726B-47DB-9236-D9ADED5FF276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167EB-A87F-484D-8E16-B52863A24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753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A6A41A-C053-2FB8-3403-545757ED5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A9003E-A8A2-B339-5ADC-1311ABA677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ADBA78-1073-D7FA-E155-2CD5E4FD10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77E33-DF1C-1368-9614-D2FF980554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2615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980D7-DFDF-03B3-4BB6-2578F0CD3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6A7A2D-91AE-B83B-9D7E-B0EB780D79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AC918F-15C2-51AF-B9A5-B9B8918C11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E9BA9-C809-0A06-E4A4-3713A6FDD8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2700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6578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0517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1051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86431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1362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47272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937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9224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6921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3988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2036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3828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7582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772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767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9012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1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B3BC113-BB37-4745-A56E-98440A59E5DB}" type="datetimeFigureOut">
              <a:rPr lang="ru-RU" smtClean="0"/>
              <a:t>17.12.2024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7B83F9D-A637-4CB3-99D8-CCFD1CFBB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53739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9139" y="3429000"/>
            <a:ext cx="10493721" cy="1641490"/>
          </a:xfrm>
        </p:spPr>
        <p:txBody>
          <a:bodyPr>
            <a:normAutofit/>
          </a:bodyPr>
          <a:lstStyle/>
          <a:p>
            <a:r>
              <a:rPr sz="6600" dirty="0" err="1"/>
              <a:t>Алгоритмы</a:t>
            </a:r>
            <a:r>
              <a:rPr sz="6600" dirty="0"/>
              <a:t> </a:t>
            </a:r>
            <a:r>
              <a:rPr sz="6600" dirty="0" err="1"/>
              <a:t>сортировки</a:t>
            </a:r>
            <a:r>
              <a:rPr sz="6600" dirty="0"/>
              <a:t> </a:t>
            </a:r>
            <a:r>
              <a:rPr sz="6600" dirty="0" err="1"/>
              <a:t>строки</a:t>
            </a:r>
            <a:endParaRPr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8860" y="4249745"/>
            <a:ext cx="9144000" cy="1494107"/>
          </a:xfrm>
        </p:spPr>
        <p:txBody>
          <a:bodyPr>
            <a:normAutofit/>
          </a:bodyPr>
          <a:lstStyle/>
          <a:p>
            <a:r>
              <a:rPr lang="ru-RU" sz="2800" dirty="0"/>
              <a:t>Выполнили: Ханевский Ярослав(капитан), </a:t>
            </a:r>
            <a:r>
              <a:rPr lang="ru-RU" sz="2800" dirty="0" err="1"/>
              <a:t>Усынин</a:t>
            </a:r>
            <a:r>
              <a:rPr lang="ru-RU" sz="2800" dirty="0"/>
              <a:t> Даниил, Ежов Никита, </a:t>
            </a:r>
            <a:r>
              <a:rPr lang="ru-RU" sz="2800" dirty="0" err="1"/>
              <a:t>Пашев</a:t>
            </a:r>
            <a:r>
              <a:rPr lang="ru-RU" sz="2800" dirty="0"/>
              <a:t> Александр, Омельченко Полина, </a:t>
            </a:r>
            <a:r>
              <a:rPr lang="ru-RU" sz="2800" dirty="0" err="1"/>
              <a:t>Легкова</a:t>
            </a:r>
            <a:r>
              <a:rPr lang="ru-RU" sz="2800" dirty="0"/>
              <a:t> Елизавета</a:t>
            </a:r>
            <a:endParaRPr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EEFFC3AF-25DA-4895-BA48-0A47A76D461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767" y="459420"/>
            <a:ext cx="10132466" cy="593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3169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5F9E23C-68D1-442C-A93A-533AF102C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741" y="-11231"/>
            <a:ext cx="10515600" cy="1325563"/>
          </a:xfrm>
        </p:spPr>
        <p:txBody>
          <a:bodyPr/>
          <a:lstStyle/>
          <a:p>
            <a:r>
              <a:rPr lang="ru-RU" dirty="0"/>
              <a:t>Плюсы и минусы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479007-C179-477A-81C6-72DB625C49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8741" y="1166774"/>
            <a:ext cx="5596346" cy="4351338"/>
          </a:xfrm>
        </p:spPr>
        <p:txBody>
          <a:bodyPr>
            <a:noAutofit/>
          </a:bodyPr>
          <a:lstStyle/>
          <a:p>
            <a:r>
              <a:rPr lang="ru-RU" sz="3200" dirty="0"/>
              <a:t>Устойчивость</a:t>
            </a:r>
          </a:p>
          <a:p>
            <a:r>
              <a:rPr lang="ru-RU" sz="3200" dirty="0"/>
              <a:t>Нет вырожденных случаев</a:t>
            </a:r>
          </a:p>
          <a:p>
            <a:r>
              <a:rPr lang="ru-RU" sz="3200" dirty="0"/>
              <a:t>Не использует сравнения</a:t>
            </a:r>
          </a:p>
          <a:p>
            <a:r>
              <a:rPr lang="ru-RU" sz="3200" dirty="0"/>
              <a:t>Не использует обмены</a:t>
            </a:r>
          </a:p>
          <a:p>
            <a:r>
              <a:rPr lang="ru-RU" sz="3200" dirty="0"/>
              <a:t>Не использует опорные элементы</a:t>
            </a:r>
          </a:p>
          <a:p>
            <a:r>
              <a:rPr lang="ru-RU" sz="3200" dirty="0"/>
              <a:t>Работает одинаково хорошо с короткими и с длинными списками</a:t>
            </a:r>
          </a:p>
          <a:p>
            <a:r>
              <a:rPr lang="ru-RU" sz="3200" dirty="0"/>
              <a:t>Экономична по памяти</a:t>
            </a:r>
          </a:p>
          <a:p>
            <a:pPr marL="0" indent="0">
              <a:buNone/>
            </a:pPr>
            <a:endParaRPr lang="ru-RU" sz="3200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2957BBD4-A3C3-4DFB-A49C-05ABADF019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3206" y="707039"/>
            <a:ext cx="5596345" cy="4351338"/>
          </a:xfrm>
        </p:spPr>
        <p:txBody>
          <a:bodyPr>
            <a:noAutofit/>
          </a:bodyPr>
          <a:lstStyle/>
          <a:p>
            <a:r>
              <a:rPr lang="ru-RU" sz="3200" dirty="0"/>
              <a:t>Отсутствие документации: трудно найти материалы и примеры реализации</a:t>
            </a:r>
          </a:p>
          <a:p>
            <a:r>
              <a:rPr lang="ru-RU" sz="3200" dirty="0"/>
              <a:t>Неизвестная сложность: если алгоритм не оптимизирован, его производительность может уступать стандартным сортировкам (</a:t>
            </a:r>
            <a:r>
              <a:rPr lang="ru-RU" sz="3200" dirty="0" err="1"/>
              <a:t>QuickSort</a:t>
            </a:r>
            <a:r>
              <a:rPr lang="ru-RU" sz="3200" dirty="0"/>
              <a:t>, </a:t>
            </a:r>
            <a:r>
              <a:rPr lang="ru-RU" sz="3200" dirty="0" err="1"/>
              <a:t>MergeSort</a:t>
            </a:r>
            <a:r>
              <a:rPr lang="ru-RU" sz="3200" dirty="0"/>
              <a:t>)</a:t>
            </a:r>
          </a:p>
          <a:p>
            <a:r>
              <a:rPr lang="ru-RU" sz="3200" dirty="0"/>
              <a:t>Малая применимость: возможно, подходит только для узкого круга задач</a:t>
            </a:r>
          </a:p>
        </p:txBody>
      </p:sp>
    </p:spTree>
    <p:extLst>
      <p:ext uri="{BB962C8B-B14F-4D97-AF65-F5344CB8AC3E}">
        <p14:creationId xmlns:p14="http://schemas.microsoft.com/office/powerpoint/2010/main" val="509493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FB65B2-E715-4468-A4ED-7FC1DF736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072" y="-148319"/>
            <a:ext cx="6407217" cy="862792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ru-RU" sz="5400" dirty="0">
                <a:effectLst/>
                <a:cs typeface="Times New Roman" panose="02020603050405020304" pitchFamily="18" charset="0"/>
              </a:rPr>
              <a:t>Сортировка кучей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FB26AF-9ED3-4262-9B81-B1C8BA0125AC}"/>
              </a:ext>
            </a:extLst>
          </p:cNvPr>
          <p:cNvSpPr txBox="1"/>
          <p:nvPr/>
        </p:nvSpPr>
        <p:spPr>
          <a:xfrm>
            <a:off x="433138" y="2163255"/>
            <a:ext cx="1145406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sz="32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Сортировка кучей — это алгоритм сортировки, основанный на структуре данных "куча" (</a:t>
            </a:r>
            <a:r>
              <a:rPr lang="ru-RU" sz="32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heap</a:t>
            </a:r>
            <a:r>
              <a:rPr lang="ru-RU" sz="32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). Основная идея заключается в построении максимальной или минимальной кучи из массива и последовательном извлечении корня (наибольшего или наименьшего элемента) для формирования отсортированного массива.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5786E3-865F-463A-81E1-E5866CEE4778}"/>
              </a:ext>
            </a:extLst>
          </p:cNvPr>
          <p:cNvSpPr txBox="1"/>
          <p:nvPr/>
        </p:nvSpPr>
        <p:spPr>
          <a:xfrm>
            <a:off x="634427" y="1241837"/>
            <a:ext cx="5020649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dirty="0">
                <a:cs typeface="Times New Roman" panose="02020603050405020304" pitchFamily="18" charset="0"/>
              </a:rPr>
              <a:t>Что такое «сортировка кучей»</a:t>
            </a:r>
            <a:r>
              <a:rPr lang="en-US" sz="2800" dirty="0">
                <a:cs typeface="Times New Roman" panose="02020603050405020304" pitchFamily="18" charset="0"/>
              </a:rPr>
              <a:t>?</a:t>
            </a:r>
            <a:endParaRPr lang="ru-RU" sz="28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981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21AF79C-EDC4-416A-ACDA-7EC3C7730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816" y="222476"/>
            <a:ext cx="4132448" cy="64130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8C1638-85E1-45F6-89A6-D020D987F9EB}"/>
              </a:ext>
            </a:extLst>
          </p:cNvPr>
          <p:cNvSpPr txBox="1"/>
          <p:nvPr/>
        </p:nvSpPr>
        <p:spPr>
          <a:xfrm>
            <a:off x="5173579" y="10720"/>
            <a:ext cx="635748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5400" b="1" i="0" u="none" strike="noStrike" cap="none" normalizeH="0" baseline="0" dirty="0">
                <a:ln>
                  <a:noFill/>
                </a:ln>
                <a:effectLst/>
                <a:latin typeface="+mj-lt"/>
                <a:cs typeface="Times New Roman" panose="02020603050405020304" pitchFamily="18" charset="0"/>
              </a:rPr>
              <a:t>Алгоритм сортировки кучей: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FF5501F8-F4E0-4B15-AC57-272145211E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9994" y="1731969"/>
            <a:ext cx="6812515" cy="5115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altLang="ru-RU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Построение кучи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Преобразуем массив в </a:t>
            </a:r>
            <a:r>
              <a:rPr kumimoji="0" lang="ru-RU" altLang="ru-RU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максимальную кучу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, где каждый родитель больше или равен своим потомкам.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altLang="ru-RU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Извлечение элементов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Берём самый большой элемент (корень) и перемещаем его в конец массива.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Уменьшаем размер кучи и восстанавливаем её свойства.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altLang="ru-RU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Повторение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Продолжаем извлекать элементы и восстанавливать кучу, пока весь массив не станет отсортированным.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523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5E3648A-8237-46E6-BDF6-6BAB940D1CED}"/>
              </a:ext>
            </a:extLst>
          </p:cNvPr>
          <p:cNvSpPr txBox="1"/>
          <p:nvPr/>
        </p:nvSpPr>
        <p:spPr>
          <a:xfrm>
            <a:off x="162426" y="884167"/>
            <a:ext cx="4592454" cy="5444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>
                <a:cs typeface="Times New Roman" panose="02020603050405020304" pitchFamily="18" charset="0"/>
              </a:rPr>
              <a:t>Достоинства: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ru-RU" b="1" dirty="0">
                <a:cs typeface="Times New Roman" panose="02020603050405020304" pitchFamily="18" charset="0"/>
              </a:rPr>
              <a:t>Быстрая работа</a:t>
            </a:r>
            <a:r>
              <a:rPr lang="ru-RU" dirty="0"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ru-RU" dirty="0">
                <a:cs typeface="Times New Roman" panose="02020603050405020304" pitchFamily="18" charset="0"/>
              </a:rPr>
              <a:t>Скорость сортировки всегда, независимо от исходного порядка элементов.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ru-RU" b="1" dirty="0">
                <a:cs typeface="Times New Roman" panose="02020603050405020304" pitchFamily="18" charset="0"/>
              </a:rPr>
              <a:t>Малый расход памяти</a:t>
            </a:r>
            <a:r>
              <a:rPr lang="ru-RU" dirty="0"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ru-RU" dirty="0">
                <a:cs typeface="Times New Roman" panose="02020603050405020304" pitchFamily="18" charset="0"/>
              </a:rPr>
              <a:t>Не требует дополнительной памяти, сортировка выполняется прямо в массиве.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ru-RU" b="1" dirty="0">
                <a:cs typeface="Times New Roman" panose="02020603050405020304" pitchFamily="18" charset="0"/>
              </a:rPr>
              <a:t>Надёжность</a:t>
            </a:r>
            <a:r>
              <a:rPr lang="ru-RU" dirty="0"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ru-RU" dirty="0">
                <a:cs typeface="Times New Roman" panose="02020603050405020304" pitchFamily="18" charset="0"/>
              </a:rPr>
              <a:t>Хорошо работает на любых данных, независимо от их размера или упорядоченности.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B5BDEC-0AFC-4B03-9F14-161F6A2F3795}"/>
              </a:ext>
            </a:extLst>
          </p:cNvPr>
          <p:cNvSpPr txBox="1"/>
          <p:nvPr/>
        </p:nvSpPr>
        <p:spPr>
          <a:xfrm>
            <a:off x="4955808" y="884167"/>
            <a:ext cx="7236192" cy="5444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>
                <a:cs typeface="Times New Roman" panose="02020603050405020304" pitchFamily="18" charset="0"/>
              </a:rPr>
              <a:t>Недостатки: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ru-RU" b="1" dirty="0">
                <a:cs typeface="Times New Roman" panose="02020603050405020304" pitchFamily="18" charset="0"/>
              </a:rPr>
              <a:t>Не сохраняет порядок одинаковых элементов</a:t>
            </a:r>
            <a:r>
              <a:rPr lang="ru-RU" dirty="0"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ru-RU" dirty="0">
                <a:cs typeface="Times New Roman" panose="02020603050405020304" pitchFamily="18" charset="0"/>
              </a:rPr>
              <a:t>Если в массиве есть одинаковые элементы, их порядок может измениться.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ru-RU" b="1" dirty="0">
                <a:cs typeface="Times New Roman" panose="02020603050405020304" pitchFamily="18" charset="0"/>
              </a:rPr>
              <a:t>Не использует упорядоченность данных</a:t>
            </a:r>
            <a:r>
              <a:rPr lang="ru-RU" dirty="0"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ru-RU" dirty="0">
                <a:cs typeface="Times New Roman" panose="02020603050405020304" pitchFamily="18" charset="0"/>
              </a:rPr>
              <a:t>Если массив уже почти отсортирован, алгоритм всё равно работает с той же сложностью, что и на случайных данных.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ru-RU" b="1" dirty="0">
                <a:cs typeface="Times New Roman" panose="02020603050405020304" pitchFamily="18" charset="0"/>
              </a:rPr>
              <a:t>Сложнее реализовать</a:t>
            </a:r>
            <a:r>
              <a:rPr lang="ru-RU" dirty="0"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ru-RU" dirty="0">
                <a:cs typeface="Times New Roman" panose="02020603050405020304" pitchFamily="18" charset="0"/>
              </a:rPr>
              <a:t>Код требует больше внимания, чем у простых алгоритмов, таких как пузырьковая сортировка.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ru-RU" b="1" dirty="0">
                <a:cs typeface="Times New Roman" panose="02020603050405020304" pitchFamily="18" charset="0"/>
              </a:rPr>
              <a:t>Не всегда быстрая на практике</a:t>
            </a:r>
            <a:r>
              <a:rPr lang="ru-RU" dirty="0"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ru-RU" dirty="0">
                <a:cs typeface="Times New Roman" panose="02020603050405020304" pitchFamily="18" charset="0"/>
              </a:rPr>
              <a:t>Из-за особенностей работы с памятью может быть медленнее других методов, например, сортировки слиянием.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F057E7-6C1F-454A-BDA0-5F3C77F00C3D}"/>
              </a:ext>
            </a:extLst>
          </p:cNvPr>
          <p:cNvSpPr txBox="1"/>
          <p:nvPr/>
        </p:nvSpPr>
        <p:spPr>
          <a:xfrm>
            <a:off x="363354" y="147405"/>
            <a:ext cx="1194997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latin typeface="+mj-lt"/>
                <a:cs typeface="Times New Roman" panose="02020603050405020304" pitchFamily="18" charset="0"/>
              </a:rPr>
              <a:t>Достоинства и недостатки сортировки кучей</a:t>
            </a:r>
          </a:p>
        </p:txBody>
      </p:sp>
    </p:spTree>
    <p:extLst>
      <p:ext uri="{BB962C8B-B14F-4D97-AF65-F5344CB8AC3E}">
        <p14:creationId xmlns:p14="http://schemas.microsoft.com/office/powerpoint/2010/main" val="1133916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772A1-44C9-4BAE-90B5-6DE1367E700F}"/>
              </a:ext>
            </a:extLst>
          </p:cNvPr>
          <p:cNvSpPr txBox="1"/>
          <p:nvPr/>
        </p:nvSpPr>
        <p:spPr>
          <a:xfrm>
            <a:off x="4718384" y="86009"/>
            <a:ext cx="27552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5400" dirty="0">
                <a:latin typeface="+mj-lt"/>
                <a:cs typeface="Times New Roman" panose="02020603050405020304" pitchFamily="18" charset="0"/>
              </a:rPr>
              <a:t>Вывод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9C03E0-7FF7-4ECE-879C-A818629875C0}"/>
              </a:ext>
            </a:extLst>
          </p:cNvPr>
          <p:cNvSpPr txBox="1"/>
          <p:nvPr/>
        </p:nvSpPr>
        <p:spPr>
          <a:xfrm>
            <a:off x="139591" y="828801"/>
            <a:ext cx="11494971" cy="2600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dirty="0">
                <a:cs typeface="Times New Roman" panose="02020603050405020304" pitchFamily="18" charset="0"/>
              </a:rPr>
              <a:t>Сортировка кучей хорошо подходит для больших массивов, где важны скорость и экономия памяти. Однако для почти отсортированных данных или задач, требующих сохранения порядка элементов, лучше выбрать другие алгоритмы.</a:t>
            </a:r>
          </a:p>
        </p:txBody>
      </p:sp>
      <p:pic>
        <p:nvPicPr>
          <p:cNvPr id="3074" name="Picture 2" descr="Picture background">
            <a:extLst>
              <a:ext uri="{FF2B5EF4-FFF2-40B4-BE49-F238E27FC236}">
                <a16:creationId xmlns:a16="http://schemas.microsoft.com/office/drawing/2014/main" id="{CA8A237E-36C4-4BEE-878A-B234DEEEB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191" y="3541346"/>
            <a:ext cx="8427770" cy="3230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0375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61690A-07CF-45A1-BB54-BCD883DFE1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800" dirty="0">
                <a:solidFill>
                  <a:schemeClr val="tx1"/>
                </a:solidFill>
                <a:ea typeface="+mn-ea"/>
                <a:cs typeface="+mn-cs"/>
              </a:rPr>
              <a:t>Сортировка вставками</a:t>
            </a:r>
            <a:br>
              <a:rPr lang="ru-RU" sz="4800" dirty="0">
                <a:solidFill>
                  <a:schemeClr val="tx1"/>
                </a:solidFill>
                <a:ea typeface="+mn-ea"/>
                <a:cs typeface="+mn-cs"/>
              </a:rPr>
            </a:br>
            <a:r>
              <a:rPr lang="ru-RU" sz="4800" dirty="0">
                <a:solidFill>
                  <a:schemeClr val="tx1"/>
                </a:solidFill>
                <a:ea typeface="+mn-ea"/>
                <a:cs typeface="+mn-cs"/>
              </a:rPr>
              <a:t>(</a:t>
            </a:r>
            <a:r>
              <a:rPr lang="ru-RU" sz="4800" dirty="0" err="1">
                <a:solidFill>
                  <a:schemeClr val="tx1"/>
                </a:solidFill>
                <a:ea typeface="+mn-ea"/>
                <a:cs typeface="+mn-cs"/>
              </a:rPr>
              <a:t>Insertion</a:t>
            </a:r>
            <a:r>
              <a:rPr lang="ru-RU" sz="4800" dirty="0">
                <a:solidFill>
                  <a:schemeClr val="tx1"/>
                </a:solidFill>
                <a:ea typeface="+mn-ea"/>
                <a:cs typeface="+mn-cs"/>
              </a:rPr>
              <a:t> </a:t>
            </a:r>
            <a:r>
              <a:rPr lang="ru-RU" sz="4800" dirty="0" err="1">
                <a:solidFill>
                  <a:schemeClr val="tx1"/>
                </a:solidFill>
                <a:ea typeface="+mn-ea"/>
                <a:cs typeface="+mn-cs"/>
              </a:rPr>
              <a:t>Sort</a:t>
            </a:r>
            <a:r>
              <a:rPr lang="ru-RU" sz="4800" dirty="0">
                <a:solidFill>
                  <a:schemeClr val="tx1"/>
                </a:solidFill>
                <a:ea typeface="+mn-ea"/>
                <a:cs typeface="+mn-cs"/>
              </a:rPr>
              <a:t>)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9EC6D9B-70F2-4CC4-B9ED-8584BBAA84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sz="2800" dirty="0">
                <a:solidFill>
                  <a:schemeClr val="tx1"/>
                </a:solidFill>
                <a:latin typeface="+mn-lt"/>
              </a:rPr>
              <a:t>Омельченко П.С. АС-23-04</a:t>
            </a:r>
          </a:p>
        </p:txBody>
      </p:sp>
    </p:spTree>
    <p:extLst>
      <p:ext uri="{BB962C8B-B14F-4D97-AF65-F5344CB8AC3E}">
        <p14:creationId xmlns:p14="http://schemas.microsoft.com/office/powerpoint/2010/main" val="1376608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9B201122-58BD-4B1E-AB0E-26FCF80ED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19325"/>
          </a:xfrm>
        </p:spPr>
        <p:txBody>
          <a:bodyPr>
            <a:noAutofit/>
          </a:bodyPr>
          <a:lstStyle/>
          <a:p>
            <a:r>
              <a:rPr lang="ru-RU" sz="3200" b="0" i="0" dirty="0">
                <a:solidFill>
                  <a:schemeClr val="tx1"/>
                </a:solidFill>
                <a:effectLst/>
              </a:rPr>
              <a:t>Сортировка вставками (</a:t>
            </a:r>
            <a:r>
              <a:rPr lang="ru-RU" sz="3200" b="0" i="1" dirty="0" err="1">
                <a:solidFill>
                  <a:schemeClr val="tx1"/>
                </a:solidFill>
                <a:effectLst/>
              </a:rPr>
              <a:t>Insertion</a:t>
            </a:r>
            <a:r>
              <a:rPr lang="ru-RU" sz="3200" b="0" i="1" dirty="0">
                <a:solidFill>
                  <a:schemeClr val="tx1"/>
                </a:solidFill>
                <a:effectLst/>
              </a:rPr>
              <a:t> </a:t>
            </a:r>
            <a:r>
              <a:rPr lang="ru-RU" sz="3200" b="0" i="1" dirty="0" err="1">
                <a:solidFill>
                  <a:schemeClr val="tx1"/>
                </a:solidFill>
                <a:effectLst/>
              </a:rPr>
              <a:t>Sort</a:t>
            </a:r>
            <a:r>
              <a:rPr lang="ru-RU" sz="3200" b="0" i="0" dirty="0">
                <a:solidFill>
                  <a:schemeClr val="tx1"/>
                </a:solidFill>
                <a:effectLst/>
              </a:rPr>
              <a:t>) — это простой алгоритм сортировки. Суть его заключается в том что, на каждом шаге алгоритма мы берем один из элементов массива, находим позицию для вставки и вставляем. Стоит отметить что массив из 1-го элемента считается отсортированным.</a:t>
            </a:r>
            <a:endParaRPr lang="ru-RU" sz="3200" dirty="0">
              <a:solidFill>
                <a:schemeClr val="tx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C61306-C18B-49A5-BA18-14DFA288C6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" t="29423" b="27720"/>
          <a:stretch/>
        </p:blipFill>
        <p:spPr>
          <a:xfrm>
            <a:off x="6959600" y="4622800"/>
            <a:ext cx="5016500" cy="12001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2C9EA7-EC44-4DAB-A35B-C2EE04B7987A}"/>
              </a:ext>
            </a:extLst>
          </p:cNvPr>
          <p:cNvSpPr txBox="1"/>
          <p:nvPr/>
        </p:nvSpPr>
        <p:spPr>
          <a:xfrm>
            <a:off x="7346950" y="5908157"/>
            <a:ext cx="40068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Анимация, демонстрирующая работу алгоритма</a:t>
            </a:r>
          </a:p>
        </p:txBody>
      </p:sp>
    </p:spTree>
    <p:extLst>
      <p:ext uri="{BB962C8B-B14F-4D97-AF65-F5344CB8AC3E}">
        <p14:creationId xmlns:p14="http://schemas.microsoft.com/office/powerpoint/2010/main" val="1674542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9C977D-43FB-402F-A6F4-A9E02F128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177" y="135327"/>
            <a:ext cx="10515600" cy="1325563"/>
          </a:xfrm>
        </p:spPr>
        <p:txBody>
          <a:bodyPr/>
          <a:lstStyle/>
          <a:p>
            <a:r>
              <a:rPr lang="ru-RU" dirty="0"/>
              <a:t>Реализация алгоритма на С++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40ADFB-2707-4A9F-A9CF-933516172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00" y="1482098"/>
            <a:ext cx="4423154" cy="51060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B9DFA4-A0FE-424B-B9C5-7B9426A75A37}"/>
              </a:ext>
            </a:extLst>
          </p:cNvPr>
          <p:cNvSpPr txBox="1"/>
          <p:nvPr/>
        </p:nvSpPr>
        <p:spPr>
          <a:xfrm>
            <a:off x="486154" y="150602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Функция обнаружения</a:t>
            </a: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AFC33EDF-3779-4C8C-8581-743176475595}"/>
              </a:ext>
            </a:extLst>
          </p:cNvPr>
          <p:cNvCxnSpPr>
            <a:cxnSpLocks/>
          </p:cNvCxnSpPr>
          <p:nvPr/>
        </p:nvCxnSpPr>
        <p:spPr>
          <a:xfrm flipV="1">
            <a:off x="2844800" y="1584959"/>
            <a:ext cx="1060450" cy="1233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18FDA15-C844-4E9A-A776-458DFE6BDB1C}"/>
              </a:ext>
            </a:extLst>
          </p:cNvPr>
          <p:cNvSpPr txBox="1"/>
          <p:nvPr/>
        </p:nvSpPr>
        <p:spPr>
          <a:xfrm>
            <a:off x="196850" y="1988582"/>
            <a:ext cx="36004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Создание потока строки (</a:t>
            </a:r>
            <a:r>
              <a:rPr lang="en-US" dirty="0" err="1"/>
              <a:t>stringstream</a:t>
            </a:r>
            <a:r>
              <a:rPr lang="en-US" dirty="0"/>
              <a:t>)</a:t>
            </a:r>
            <a:endParaRPr lang="ru-RU" dirty="0"/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A1D4B87C-55C6-4959-8BC6-38EA96BE4D2A}"/>
              </a:ext>
            </a:extLst>
          </p:cNvPr>
          <p:cNvCxnSpPr>
            <a:cxnSpLocks/>
          </p:cNvCxnSpPr>
          <p:nvPr/>
        </p:nvCxnSpPr>
        <p:spPr>
          <a:xfrm flipV="1">
            <a:off x="2705100" y="1988582"/>
            <a:ext cx="1422400" cy="208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E4F8B12-F2BD-468F-9319-AE791F3A7358}"/>
              </a:ext>
            </a:extLst>
          </p:cNvPr>
          <p:cNvSpPr txBox="1"/>
          <p:nvPr/>
        </p:nvSpPr>
        <p:spPr>
          <a:xfrm>
            <a:off x="8995154" y="2265581"/>
            <a:ext cx="3422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Извлечение слов из строк 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20994754-2869-4D09-9D04-E15BC58E9271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6934200" y="2450247"/>
            <a:ext cx="2060954" cy="707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33DC599-B8C0-4C74-A143-7D17EDCD1A4E}"/>
              </a:ext>
            </a:extLst>
          </p:cNvPr>
          <p:cNvSpPr txBox="1"/>
          <p:nvPr/>
        </p:nvSpPr>
        <p:spPr>
          <a:xfrm>
            <a:off x="307975" y="3038536"/>
            <a:ext cx="34893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Инициализация процедуры сортировки</a:t>
            </a:r>
          </a:p>
        </p:txBody>
      </p: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FAE6FAF1-CC96-4169-8FBE-3003DECAFFB8}"/>
              </a:ext>
            </a:extLst>
          </p:cNvPr>
          <p:cNvCxnSpPr/>
          <p:nvPr/>
        </p:nvCxnSpPr>
        <p:spPr>
          <a:xfrm flipV="1">
            <a:off x="3124200" y="3216156"/>
            <a:ext cx="1054100" cy="794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0C984B8-1BAD-4B4A-A39F-39B5ABB1FC25}"/>
              </a:ext>
            </a:extLst>
          </p:cNvPr>
          <p:cNvSpPr txBox="1"/>
          <p:nvPr/>
        </p:nvSpPr>
        <p:spPr>
          <a:xfrm>
            <a:off x="8807450" y="3367535"/>
            <a:ext cx="313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Сортировка вставками </a:t>
            </a:r>
          </a:p>
        </p:txBody>
      </p:sp>
      <p:cxnSp>
        <p:nvCxnSpPr>
          <p:cNvPr id="38" name="Прямая со стрелкой 37">
            <a:extLst>
              <a:ext uri="{FF2B5EF4-FFF2-40B4-BE49-F238E27FC236}">
                <a16:creationId xmlns:a16="http://schemas.microsoft.com/office/drawing/2014/main" id="{E3E8657A-B670-487B-A7D1-654922E34DD9}"/>
              </a:ext>
            </a:extLst>
          </p:cNvPr>
          <p:cNvCxnSpPr>
            <a:stCxn id="36" idx="1"/>
          </p:cNvCxnSpPr>
          <p:nvPr/>
        </p:nvCxnSpPr>
        <p:spPr>
          <a:xfrm flipH="1" flipV="1">
            <a:off x="6680200" y="3409950"/>
            <a:ext cx="2127250" cy="1422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E2ABBB1-5C3C-4927-B338-CA63DB32FB8D}"/>
              </a:ext>
            </a:extLst>
          </p:cNvPr>
          <p:cNvSpPr txBox="1"/>
          <p:nvPr/>
        </p:nvSpPr>
        <p:spPr>
          <a:xfrm>
            <a:off x="469900" y="4096484"/>
            <a:ext cx="6210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Перестановка элементов </a:t>
            </a:r>
          </a:p>
        </p:txBody>
      </p: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BE3B6162-CA2E-4966-BB80-CCEF756549E7}"/>
              </a:ext>
            </a:extLst>
          </p:cNvPr>
          <p:cNvCxnSpPr/>
          <p:nvPr/>
        </p:nvCxnSpPr>
        <p:spPr>
          <a:xfrm flipV="1">
            <a:off x="3073400" y="4096484"/>
            <a:ext cx="1397000" cy="1846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1DAF8BE4-2F59-4E0D-8C66-19DCF649F7D3}"/>
              </a:ext>
            </a:extLst>
          </p:cNvPr>
          <p:cNvSpPr txBox="1"/>
          <p:nvPr/>
        </p:nvSpPr>
        <p:spPr>
          <a:xfrm>
            <a:off x="8715754" y="4885497"/>
            <a:ext cx="6210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Сбор отсортированной строки</a:t>
            </a:r>
          </a:p>
        </p:txBody>
      </p:sp>
      <p:cxnSp>
        <p:nvCxnSpPr>
          <p:cNvPr id="46" name="Прямая со стрелкой 45">
            <a:extLst>
              <a:ext uri="{FF2B5EF4-FFF2-40B4-BE49-F238E27FC236}">
                <a16:creationId xmlns:a16="http://schemas.microsoft.com/office/drawing/2014/main" id="{96214B08-D5E1-4C85-85B8-95ADB81B36E0}"/>
              </a:ext>
            </a:extLst>
          </p:cNvPr>
          <p:cNvCxnSpPr>
            <a:cxnSpLocks/>
          </p:cNvCxnSpPr>
          <p:nvPr/>
        </p:nvCxnSpPr>
        <p:spPr>
          <a:xfrm flipH="1">
            <a:off x="5919978" y="5092700"/>
            <a:ext cx="2836672" cy="4381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1B3B5F2-DA4A-4647-B8A2-C756A536E7AE}"/>
              </a:ext>
            </a:extLst>
          </p:cNvPr>
          <p:cNvSpPr txBox="1"/>
          <p:nvPr/>
        </p:nvSpPr>
        <p:spPr>
          <a:xfrm>
            <a:off x="551432" y="5346184"/>
            <a:ext cx="36683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Возврат результата </a:t>
            </a:r>
          </a:p>
        </p:txBody>
      </p:sp>
      <p:cxnSp>
        <p:nvCxnSpPr>
          <p:cNvPr id="51" name="Прямая со стрелкой 50">
            <a:extLst>
              <a:ext uri="{FF2B5EF4-FFF2-40B4-BE49-F238E27FC236}">
                <a16:creationId xmlns:a16="http://schemas.microsoft.com/office/drawing/2014/main" id="{6FC7E33E-9852-4217-9F78-24C63C34BEED}"/>
              </a:ext>
            </a:extLst>
          </p:cNvPr>
          <p:cNvCxnSpPr/>
          <p:nvPr/>
        </p:nvCxnSpPr>
        <p:spPr>
          <a:xfrm>
            <a:off x="2552700" y="5589139"/>
            <a:ext cx="1625600" cy="6402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5251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06C28A1F-AB95-4C7A-A19F-AD723ED1350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17550" y="489734"/>
            <a:ext cx="7918450" cy="5878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sz="4000" dirty="0"/>
              <a:t>Пример работы: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u-RU" altLang="ru-RU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dirty="0"/>
              <a:t>Входная строка:</a:t>
            </a:r>
            <a:br>
              <a:rPr lang="ru-RU" altLang="ru-RU" dirty="0"/>
            </a:br>
            <a:r>
              <a:rPr lang="ru-RU" altLang="ru-RU" dirty="0"/>
              <a:t>"</a:t>
            </a:r>
            <a:r>
              <a:rPr lang="ru-RU" altLang="ru-RU" dirty="0" err="1"/>
              <a:t>orange</a:t>
            </a:r>
            <a:r>
              <a:rPr lang="ru-RU" altLang="ru-RU" dirty="0"/>
              <a:t> </a:t>
            </a:r>
            <a:r>
              <a:rPr lang="ru-RU" altLang="ru-RU" dirty="0" err="1"/>
              <a:t>apple</a:t>
            </a:r>
            <a:r>
              <a:rPr lang="ru-RU" altLang="ru-RU" dirty="0"/>
              <a:t> </a:t>
            </a:r>
            <a:r>
              <a:rPr lang="ru-RU" altLang="ru-RU" dirty="0" err="1"/>
              <a:t>banana</a:t>
            </a:r>
            <a:r>
              <a:rPr lang="ru-RU" altLang="ru-RU" dirty="0"/>
              <a:t>«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u-RU" altLang="ru-RU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dirty="0"/>
              <a:t>Шаги выполнения: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lang="ru-RU" altLang="ru-RU" dirty="0"/>
              <a:t>Разбиение на слова:["</a:t>
            </a:r>
            <a:r>
              <a:rPr lang="ru-RU" altLang="ru-RU" dirty="0" err="1"/>
              <a:t>orange</a:t>
            </a:r>
            <a:r>
              <a:rPr lang="ru-RU" altLang="ru-RU" dirty="0"/>
              <a:t>", "</a:t>
            </a:r>
            <a:r>
              <a:rPr lang="ru-RU" altLang="ru-RU" dirty="0" err="1"/>
              <a:t>apple</a:t>
            </a:r>
            <a:r>
              <a:rPr lang="ru-RU" altLang="ru-RU" dirty="0"/>
              <a:t>", "</a:t>
            </a:r>
            <a:r>
              <a:rPr lang="ru-RU" altLang="ru-RU" dirty="0" err="1"/>
              <a:t>banana</a:t>
            </a:r>
            <a:r>
              <a:rPr lang="ru-RU" altLang="ru-RU" dirty="0"/>
              <a:t>"]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lang="ru-RU" altLang="ru-RU" dirty="0"/>
              <a:t>Сортировка: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ru-RU" altLang="ru-RU" sz="2800" dirty="0"/>
              <a:t>First </a:t>
            </a:r>
            <a:r>
              <a:rPr lang="ru-RU" altLang="ru-RU" sz="2800" dirty="0" err="1"/>
              <a:t>step</a:t>
            </a:r>
            <a:r>
              <a:rPr lang="ru-RU" altLang="ru-RU" sz="2800" dirty="0"/>
              <a:t>:["</a:t>
            </a:r>
            <a:r>
              <a:rPr lang="ru-RU" altLang="ru-RU" sz="2800" dirty="0" err="1"/>
              <a:t>apple</a:t>
            </a:r>
            <a:r>
              <a:rPr lang="ru-RU" altLang="ru-RU" sz="2800" dirty="0"/>
              <a:t>", "</a:t>
            </a:r>
            <a:r>
              <a:rPr lang="ru-RU" altLang="ru-RU" sz="2800" dirty="0" err="1"/>
              <a:t>orange</a:t>
            </a:r>
            <a:r>
              <a:rPr lang="ru-RU" altLang="ru-RU" sz="2800" dirty="0"/>
              <a:t>", "</a:t>
            </a:r>
            <a:r>
              <a:rPr lang="ru-RU" altLang="ru-RU" sz="2800" dirty="0" err="1"/>
              <a:t>banana</a:t>
            </a:r>
            <a:r>
              <a:rPr lang="ru-RU" altLang="ru-RU" sz="2800" dirty="0"/>
              <a:t>"]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ru-RU" altLang="ru-RU" sz="2800" dirty="0"/>
              <a:t>Второй шаг:["</a:t>
            </a:r>
            <a:r>
              <a:rPr lang="ru-RU" altLang="ru-RU" sz="2800" dirty="0" err="1"/>
              <a:t>apple</a:t>
            </a:r>
            <a:r>
              <a:rPr lang="ru-RU" altLang="ru-RU" sz="2800" dirty="0"/>
              <a:t>", "</a:t>
            </a:r>
            <a:r>
              <a:rPr lang="ru-RU" altLang="ru-RU" sz="2800" dirty="0" err="1"/>
              <a:t>banana</a:t>
            </a:r>
            <a:r>
              <a:rPr lang="ru-RU" altLang="ru-RU" sz="2800" dirty="0"/>
              <a:t>", "</a:t>
            </a:r>
            <a:r>
              <a:rPr lang="ru-RU" altLang="ru-RU" sz="2800" dirty="0" err="1"/>
              <a:t>orange</a:t>
            </a:r>
            <a:r>
              <a:rPr lang="ru-RU" altLang="ru-RU" sz="2800" dirty="0"/>
              <a:t>"]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lang="ru-RU" altLang="ru-RU" dirty="0"/>
              <a:t>Сбор результата: "</a:t>
            </a:r>
            <a:r>
              <a:rPr lang="ru-RU" altLang="ru-RU" dirty="0" err="1"/>
              <a:t>apple</a:t>
            </a:r>
            <a:r>
              <a:rPr lang="ru-RU" altLang="ru-RU" dirty="0"/>
              <a:t> </a:t>
            </a:r>
            <a:r>
              <a:rPr lang="ru-RU" altLang="ru-RU" dirty="0" err="1"/>
              <a:t>banana</a:t>
            </a:r>
            <a:r>
              <a:rPr lang="ru-RU" altLang="ru-RU" dirty="0"/>
              <a:t> </a:t>
            </a:r>
            <a:r>
              <a:rPr lang="ru-RU" altLang="ru-RU" dirty="0" err="1"/>
              <a:t>orange</a:t>
            </a:r>
            <a:r>
              <a:rPr lang="ru-RU" altLang="ru-RU" dirty="0"/>
              <a:t> 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endParaRPr lang="ru-RU" altLang="ru-RU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dirty="0"/>
              <a:t>Итог: "</a:t>
            </a:r>
            <a:r>
              <a:rPr lang="ru-RU" altLang="ru-RU" dirty="0" err="1"/>
              <a:t>apple</a:t>
            </a:r>
            <a:r>
              <a:rPr lang="ru-RU" altLang="ru-RU" dirty="0"/>
              <a:t> </a:t>
            </a:r>
            <a:r>
              <a:rPr lang="ru-RU" altLang="ru-RU" dirty="0" err="1"/>
              <a:t>banana</a:t>
            </a:r>
            <a:r>
              <a:rPr lang="ru-RU" altLang="ru-RU" dirty="0"/>
              <a:t> </a:t>
            </a:r>
            <a:r>
              <a:rPr lang="ru-RU" altLang="ru-RU" dirty="0" err="1"/>
              <a:t>orange</a:t>
            </a:r>
            <a:r>
              <a:rPr lang="ru-RU" altLang="ru-RU" dirty="0"/>
              <a:t> "</a:t>
            </a:r>
          </a:p>
        </p:txBody>
      </p:sp>
      <p:pic>
        <p:nvPicPr>
          <p:cNvPr id="1027" name="Picture 3" descr="свежее яблоко PNG и картинки пнг | рисунок Векторы и PSD ...">
            <a:extLst>
              <a:ext uri="{FF2B5EF4-FFF2-40B4-BE49-F238E27FC236}">
                <a16:creationId xmlns:a16="http://schemas.microsoft.com/office/drawing/2014/main" id="{CF2D1009-A0EB-43C7-92A7-26FD8E3C1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19470">
            <a:off x="6800047" y="427780"/>
            <a:ext cx="2051603" cy="2051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Фрукты Апельсин Png - Бесплатное изображение на Pixabay">
            <a:extLst>
              <a:ext uri="{FF2B5EF4-FFF2-40B4-BE49-F238E27FC236}">
                <a16:creationId xmlns:a16="http://schemas.microsoft.com/office/drawing/2014/main" id="{C9E3FFEC-93F2-4134-9BA1-7AFEF97F3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9217" y="1584517"/>
            <a:ext cx="1683507" cy="1602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Иконка банан - Png (пнг) картинки и иконки без фона">
            <a:extLst>
              <a:ext uri="{FF2B5EF4-FFF2-40B4-BE49-F238E27FC236}">
                <a16:creationId xmlns:a16="http://schemas.microsoft.com/office/drawing/2014/main" id="{10920ADD-3637-41AB-A8D1-563DAF530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1169" y="3670492"/>
            <a:ext cx="3465705" cy="3465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5511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928" y="0"/>
            <a:ext cx="10515600" cy="1325563"/>
          </a:xfrm>
        </p:spPr>
        <p:txBody>
          <a:bodyPr>
            <a:normAutofit/>
          </a:bodyPr>
          <a:lstStyle/>
          <a:p>
            <a:r>
              <a:rPr dirty="0" err="1"/>
              <a:t>Актуальность</a:t>
            </a:r>
            <a:r>
              <a:rPr dirty="0"/>
              <a:t> и </a:t>
            </a:r>
            <a:r>
              <a:rPr dirty="0" err="1"/>
              <a:t>постановка</a:t>
            </a:r>
            <a:r>
              <a:rPr dirty="0"/>
              <a:t> </a:t>
            </a:r>
            <a:r>
              <a:rPr dirty="0" err="1"/>
              <a:t>задачи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728" y="1198487"/>
            <a:ext cx="10926998" cy="498037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3200" dirty="0"/>
              <a:t>Задача: изучить и сравнить различные алгоритмы сортировки строк, определить их преимущества и недостатки в различных сценариях</a:t>
            </a:r>
          </a:p>
          <a:p>
            <a:endParaRPr lang="ru-RU" sz="3200" dirty="0"/>
          </a:p>
          <a:p>
            <a:pPr marL="0" indent="0">
              <a:buNone/>
            </a:pPr>
            <a:r>
              <a:rPr lang="ru-RU" sz="3200" dirty="0"/>
              <a:t>Актуальность: сортировка строк является важной задачей в информатике, так как используется в обработке данных, поисковых алгоритмах и анализе текста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B80E28-D9D0-413A-9921-1F187F9E4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524" y="16981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ea typeface="+mn-ea"/>
                <a:cs typeface="+mn-cs"/>
              </a:rPr>
              <a:t>Эффективность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929861-D00F-4CC3-8135-4C7210DE5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b="0" i="0" dirty="0">
                <a:solidFill>
                  <a:schemeClr val="tx1"/>
                </a:solidFill>
                <a:effectLst/>
              </a:rPr>
              <a:t>Сортировка вставками наиболее эффективна когда массив уже частично отсортирован и когда элементов массива не много. Если же элементов меньше 10 то данный алгоритм является лучшим.</a:t>
            </a:r>
            <a:endParaRPr lang="ru-RU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63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B80E28-D9D0-413A-9921-1F187F9E4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524" y="16981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ea typeface="+mn-ea"/>
                <a:cs typeface="+mn-cs"/>
              </a:rPr>
              <a:t>Анализ работы</a:t>
            </a:r>
            <a:r>
              <a:rPr lang="en-US" dirty="0">
                <a:ea typeface="+mn-ea"/>
                <a:cs typeface="+mn-cs"/>
              </a:rPr>
              <a:t> (</a:t>
            </a:r>
            <a:r>
              <a:rPr lang="ru-RU" dirty="0">
                <a:ea typeface="+mn-ea"/>
                <a:cs typeface="+mn-cs"/>
              </a:rPr>
              <a:t>случайная строка</a:t>
            </a:r>
            <a:r>
              <a:rPr lang="en-US" dirty="0">
                <a:ea typeface="+mn-ea"/>
                <a:cs typeface="+mn-cs"/>
              </a:rPr>
              <a:t>)</a:t>
            </a:r>
            <a:endParaRPr lang="ru-RU" dirty="0">
              <a:ea typeface="+mn-ea"/>
              <a:cs typeface="+mn-cs"/>
            </a:endParaRPr>
          </a:p>
        </p:txBody>
      </p:sp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F6B3BA59-7488-4863-96B1-337FB628AD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2687063"/>
              </p:ext>
            </p:extLst>
          </p:nvPr>
        </p:nvGraphicFramePr>
        <p:xfrm>
          <a:off x="669524" y="1352704"/>
          <a:ext cx="10951346" cy="5335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449151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B80E28-D9D0-413A-9921-1F187F9E4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524" y="169816"/>
            <a:ext cx="11522476" cy="1325563"/>
          </a:xfrm>
        </p:spPr>
        <p:txBody>
          <a:bodyPr>
            <a:normAutofit/>
          </a:bodyPr>
          <a:lstStyle/>
          <a:p>
            <a:r>
              <a:rPr lang="ru-RU" sz="4400" dirty="0">
                <a:ea typeface="+mn-ea"/>
                <a:cs typeface="+mn-cs"/>
              </a:rPr>
              <a:t>Анализ работы</a:t>
            </a:r>
            <a:r>
              <a:rPr lang="en-US" sz="4400" dirty="0">
                <a:ea typeface="+mn-ea"/>
                <a:cs typeface="+mn-cs"/>
              </a:rPr>
              <a:t> (</a:t>
            </a:r>
            <a:r>
              <a:rPr lang="ru-RU" sz="4400" dirty="0">
                <a:ea typeface="+mn-ea"/>
                <a:cs typeface="+mn-cs"/>
              </a:rPr>
              <a:t>частично отсортированная строка</a:t>
            </a:r>
            <a:r>
              <a:rPr lang="en-US" sz="4400" dirty="0">
                <a:ea typeface="+mn-ea"/>
                <a:cs typeface="+mn-cs"/>
              </a:rPr>
              <a:t>)</a:t>
            </a:r>
            <a:endParaRPr lang="ru-RU" sz="4400" dirty="0">
              <a:ea typeface="+mn-ea"/>
              <a:cs typeface="+mn-cs"/>
            </a:endParaRPr>
          </a:p>
        </p:txBody>
      </p:sp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F6B3BA59-7488-4863-96B1-337FB628AD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1558940"/>
              </p:ext>
            </p:extLst>
          </p:nvPr>
        </p:nvGraphicFramePr>
        <p:xfrm>
          <a:off x="669524" y="1352704"/>
          <a:ext cx="10951346" cy="5335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169843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B80E28-D9D0-413A-9921-1F187F9E4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524" y="16981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ea typeface="+mn-ea"/>
                <a:cs typeface="+mn-cs"/>
              </a:rPr>
              <a:t>Анализ работы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6C608A40-3290-41A6-A692-2D611EDB9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8424" y="5643024"/>
            <a:ext cx="5257800" cy="669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3200" dirty="0">
                <a:solidFill>
                  <a:schemeClr val="tx1"/>
                </a:solidFill>
              </a:rPr>
              <a:t>Пример работы программы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D0EF0A-C2BA-4CE9-A202-E3A4E2407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505" y="1194559"/>
            <a:ext cx="8544989" cy="446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4248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FE77C6C-7866-4B8B-8DED-72318FF39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673"/>
            <a:ext cx="10515600" cy="1325563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ru-RU" dirty="0"/>
              <a:t>репозиторий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C33A4FD-B3C7-41AB-BB52-8DED36F25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7986" y="1433236"/>
            <a:ext cx="4756027" cy="456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697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3486E0-ED56-4DD2-9543-9C9A72277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7879" y="302982"/>
            <a:ext cx="7516242" cy="1325563"/>
          </a:xfrm>
        </p:spPr>
        <p:txBody>
          <a:bodyPr>
            <a:noAutofit/>
          </a:bodyPr>
          <a:lstStyle/>
          <a:p>
            <a:r>
              <a:rPr lang="ru-RU" sz="6000" dirty="0"/>
              <a:t>Спасибо за внимание!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6CEE0C7-579A-434E-A9C1-207037D1B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5095" y="1628545"/>
            <a:ext cx="4881810" cy="4881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6786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928" y="0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/>
              <a:t>Как происходит сортировка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728" y="1198487"/>
            <a:ext cx="10926998" cy="22305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3200" dirty="0"/>
              <a:t>Строка состоит из слов, пример: </a:t>
            </a:r>
            <a:r>
              <a:rPr lang="en-US" sz="3200" dirty="0"/>
              <a:t>test1 test2 aa b c </a:t>
            </a:r>
            <a:r>
              <a:rPr lang="en-US" sz="3200" dirty="0" err="1"/>
              <a:t>Ia</a:t>
            </a:r>
            <a:endParaRPr lang="en-US" sz="3200" dirty="0"/>
          </a:p>
          <a:p>
            <a:pPr marL="0" indent="0">
              <a:buNone/>
            </a:pPr>
            <a:r>
              <a:rPr lang="ru-RU" sz="3200" dirty="0"/>
              <a:t>Слова в строке сортируются по алфавиту, пример отсортированной строки: </a:t>
            </a:r>
            <a:r>
              <a:rPr lang="en-US" sz="3200" dirty="0" err="1"/>
              <a:t>Ia</a:t>
            </a:r>
            <a:r>
              <a:rPr lang="en-US" sz="3200" dirty="0"/>
              <a:t> aa b c test1 test2</a:t>
            </a:r>
            <a:endParaRPr lang="ru-RU" sz="3200" dirty="0"/>
          </a:p>
          <a:p>
            <a:pPr marL="0" indent="0">
              <a:buNone/>
            </a:pPr>
            <a:r>
              <a:rPr lang="ru-RU" sz="3200" dirty="0"/>
              <a:t>Это происходит через таблицу </a:t>
            </a:r>
            <a:r>
              <a:rPr lang="en-US" sz="3200" dirty="0"/>
              <a:t>ASCII </a:t>
            </a:r>
            <a:r>
              <a:rPr lang="ru-RU" sz="3200" dirty="0"/>
              <a:t>символов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4E287F4D-F740-42B2-8A35-FA94453F7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901" y="3429000"/>
            <a:ext cx="7572652" cy="3290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089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B3C3C8F-0713-25E8-64E6-3F27D926F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095860"/>
            <a:ext cx="5886450" cy="23545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58" y="252749"/>
            <a:ext cx="10464897" cy="605458"/>
          </a:xfrm>
        </p:spPr>
        <p:txBody>
          <a:bodyPr rtlCol="0">
            <a:noAutofit/>
          </a:bodyPr>
          <a:lstStyle/>
          <a:p>
            <a:pPr rtl="0"/>
            <a:r>
              <a:rPr lang="ru-RU" dirty="0"/>
              <a:t>Быстрая сортировка (</a:t>
            </a:r>
            <a:r>
              <a:rPr lang="en-GB" dirty="0"/>
              <a:t>Quick</a:t>
            </a:r>
            <a:r>
              <a:rPr lang="ru-RU" dirty="0"/>
              <a:t> </a:t>
            </a:r>
            <a:r>
              <a:rPr lang="en-GB" dirty="0"/>
              <a:t>Sort</a:t>
            </a:r>
            <a:r>
              <a:rPr lang="ru-RU" dirty="0"/>
              <a:t>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5759" y="858207"/>
            <a:ext cx="11300482" cy="2989893"/>
          </a:xfrm>
        </p:spPr>
        <p:txBody>
          <a:bodyPr rtlCol="0">
            <a:noAutofit/>
          </a:bodyPr>
          <a:lstStyle/>
          <a:p>
            <a:pPr mar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3100" kern="500" dirty="0"/>
              <a:t>Общая идея алгоритма состоит в следующем:</a:t>
            </a:r>
          </a:p>
          <a:p>
            <a:pPr marL="457200" indent="-457200" algn="just" rtl="0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ru-RU" sz="3100" kern="500" dirty="0"/>
              <a:t>Выбрать из массива элемент, называемый опорным. </a:t>
            </a:r>
          </a:p>
          <a:p>
            <a:pPr marL="457200" indent="-457200" algn="just" rtl="0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ru-RU" sz="3100" kern="500" dirty="0"/>
              <a:t>Сравнить все остальные элементы с опорным и переставить их в массиве так: «элементы меньшие опорного» и «большие»</a:t>
            </a:r>
          </a:p>
          <a:p>
            <a:pPr marL="457200" indent="-457200" algn="just" rtl="0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ru-RU" sz="3100" kern="500" dirty="0"/>
              <a:t>Для отрезков «меньших» и «больших» значений выполнить рекурсивно ту же последовательность операций, если длина отрезка больше единицы.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717751-741B-FBB7-E079-07AED96A060A}"/>
              </a:ext>
            </a:extLst>
          </p:cNvPr>
          <p:cNvSpPr txBox="1"/>
          <p:nvPr/>
        </p:nvSpPr>
        <p:spPr>
          <a:xfrm>
            <a:off x="6558460" y="6450440"/>
            <a:ext cx="57046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Анимация, иллюстрирующая работу алгоритма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1EBE1D-6F0D-53DF-2FE6-5B3CE4408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CBBE0-C666-13B9-ABCD-DB261D9C9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013" y="388542"/>
            <a:ext cx="11450652" cy="605458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dirty="0"/>
              <a:t>Реализация алгоритма быстрой сортировки на </a:t>
            </a:r>
            <a:r>
              <a:rPr lang="en-GB" dirty="0"/>
              <a:t>C++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15D9514-D6EE-0FE9-1D10-E220BAE93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34" y="1466816"/>
            <a:ext cx="4056977" cy="50026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DD2A6DF-FF0C-1AA1-F8CA-68F2DAC51E7C}"/>
              </a:ext>
            </a:extLst>
          </p:cNvPr>
          <p:cNvSpPr txBox="1"/>
          <p:nvPr/>
        </p:nvSpPr>
        <p:spPr>
          <a:xfrm>
            <a:off x="7167563" y="967068"/>
            <a:ext cx="4522787" cy="569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Сложность алгоритма  </a:t>
            </a:r>
            <a:endParaRPr lang="en-GB" sz="3100" kern="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2FEDD38-C942-4789-5534-7DD393B99521}"/>
              </a:ext>
            </a:extLst>
          </p:cNvPr>
          <p:cNvSpPr txBox="1"/>
          <p:nvPr/>
        </p:nvSpPr>
        <p:spPr>
          <a:xfrm>
            <a:off x="5886451" y="1528592"/>
            <a:ext cx="6305549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Худшее время                      </a:t>
            </a:r>
            <a:r>
              <a:rPr lang="en-GB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O(n^2)</a:t>
            </a:r>
          </a:p>
          <a:p>
            <a:r>
              <a:rPr lang="ru-RU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Лучшее время                      О(</a:t>
            </a:r>
            <a:r>
              <a:rPr lang="en-GB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n*log(n)</a:t>
            </a:r>
            <a:r>
              <a:rPr lang="ru-RU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)</a:t>
            </a:r>
            <a:endParaRPr lang="en-GB" sz="3100" kern="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F3F68782-4AE2-4BBD-1631-F7AC4D4D1A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6451" y="2640763"/>
            <a:ext cx="6196058" cy="3908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fontAlgn="base"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ru-RU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Один из самых быстрых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известных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универсальных</a:t>
            </a:r>
            <a:r>
              <a:rPr lang="ru-RU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алгоритмов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сортировки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массивов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: в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среднем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       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обменов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при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упорядочении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       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элементов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;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из-за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наличия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ряда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недостатков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на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практике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обычно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используется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с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некоторыми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US" altLang="en-US" sz="31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доработками</a:t>
            </a:r>
            <a:r>
              <a:rPr lang="en-US" altLang="en-US" sz="31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. </a:t>
            </a:r>
          </a:p>
        </p:txBody>
      </p:sp>
      <p:sp>
        <p:nvSpPr>
          <p:cNvPr id="25" name="AutoShape 8" descr="{\displaystyle O(n\log n)}">
            <a:extLst>
              <a:ext uri="{FF2B5EF4-FFF2-40B4-BE49-F238E27FC236}">
                <a16:creationId xmlns:a16="http://schemas.microsoft.com/office/drawing/2014/main" id="{53D616BD-1BD6-CE6F-1F1D-BA4D657696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872413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6" name="AutoShape 9" descr="{\displaystyle n}">
            <a:extLst>
              <a:ext uri="{FF2B5EF4-FFF2-40B4-BE49-F238E27FC236}">
                <a16:creationId xmlns:a16="http://schemas.microsoft.com/office/drawing/2014/main" id="{C4B15B15-DAC1-C571-DF63-E6D6D5CD29E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3855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5513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0BD7E9-7F4A-3B23-3EDE-A9A875E32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7CD2-53EF-F734-8ACF-629A75A78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932" y="130353"/>
            <a:ext cx="7378208" cy="605458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dirty="0">
                <a:latin typeface="Aptos Narrow" panose="020B0004020202020204" pitchFamily="34" charset="0"/>
              </a:rPr>
              <a:t>Достоинства и недостатки</a:t>
            </a:r>
            <a:endParaRPr lang="en-GB" dirty="0">
              <a:latin typeface="Aptos Narrow" panose="020B0004020202020204" pitchFamily="34" charset="0"/>
            </a:endParaRPr>
          </a:p>
        </p:txBody>
      </p:sp>
      <p:sp>
        <p:nvSpPr>
          <p:cNvPr id="25" name="AutoShape 8" descr="{\displaystyle O(n\log n)}">
            <a:extLst>
              <a:ext uri="{FF2B5EF4-FFF2-40B4-BE49-F238E27FC236}">
                <a16:creationId xmlns:a16="http://schemas.microsoft.com/office/drawing/2014/main" id="{2F51CFF2-9AD0-4FF6-E1A9-31687B09D4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872413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6" name="AutoShape 9" descr="{\displaystyle n}">
            <a:extLst>
              <a:ext uri="{FF2B5EF4-FFF2-40B4-BE49-F238E27FC236}">
                <a16:creationId xmlns:a16="http://schemas.microsoft.com/office/drawing/2014/main" id="{D218CA09-3E77-A3F3-463C-7DDB71075A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3855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C77414-18B7-2098-24E5-0E2C3B3A177A}"/>
              </a:ext>
            </a:extLst>
          </p:cNvPr>
          <p:cNvSpPr txBox="1"/>
          <p:nvPr/>
        </p:nvSpPr>
        <p:spPr>
          <a:xfrm>
            <a:off x="2021525" y="679608"/>
            <a:ext cx="19478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latin typeface="Aptos Narrow" panose="020B0004020202020204" pitchFamily="34" charset="0"/>
              </a:rPr>
              <a:t>Достоинства</a:t>
            </a:r>
            <a:endParaRPr lang="en-GB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95364F-953F-6F4E-AA7F-CE0DD584EC78}"/>
              </a:ext>
            </a:extLst>
          </p:cNvPr>
          <p:cNvSpPr txBox="1"/>
          <p:nvPr/>
        </p:nvSpPr>
        <p:spPr>
          <a:xfrm>
            <a:off x="8549519" y="679608"/>
            <a:ext cx="17379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latin typeface="Aptos Narrow" panose="020B0004020202020204" pitchFamily="34" charset="0"/>
              </a:rPr>
              <a:t>Недостатки</a:t>
            </a:r>
            <a:endParaRPr lang="en-GB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FFC014-FABA-BBCD-2073-7507EA286C69}"/>
              </a:ext>
            </a:extLst>
          </p:cNvPr>
          <p:cNvSpPr txBox="1"/>
          <p:nvPr/>
        </p:nvSpPr>
        <p:spPr>
          <a:xfrm>
            <a:off x="185738" y="1095172"/>
            <a:ext cx="610552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 defTabSz="914400">
              <a:buFont typeface="Arial" panose="020B0604020202020204" pitchFamily="34" charset="0"/>
              <a:buAutoNum type="arabicPeriod"/>
            </a:pPr>
            <a:r>
              <a:rPr lang="ru-RU" sz="24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Один из самых быстродействующих (на практике) из алгоритмов внутренней сортировки общего назначения.</a:t>
            </a:r>
          </a:p>
          <a:p>
            <a:pPr marL="457200" indent="-457200" algn="just" defTabSz="914400">
              <a:buFont typeface="Arial" panose="020B0604020202020204" pitchFamily="34" charset="0"/>
              <a:buAutoNum type="arabicPeriod"/>
            </a:pPr>
            <a:r>
              <a:rPr lang="ru-RU" sz="24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Алгоритм очень короткий: запомнив основные моменты, его легко написать «из головы», невелика константа при n</a:t>
            </a:r>
            <a:r>
              <a:rPr lang="en-GB" sz="24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*</a:t>
            </a:r>
            <a:r>
              <a:rPr lang="ru-RU" sz="24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log</a:t>
            </a:r>
            <a:r>
              <a:rPr lang="ru-RU" sz="24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(</a:t>
            </a:r>
            <a:r>
              <a:rPr lang="en-GB" sz="24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n</a:t>
            </a:r>
            <a:r>
              <a:rPr lang="ru-RU" sz="24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)</a:t>
            </a:r>
            <a:r>
              <a:rPr lang="en-GB" sz="24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.</a:t>
            </a:r>
          </a:p>
          <a:p>
            <a:pPr marL="457200" indent="-457200" algn="just" defTabSz="914400">
              <a:buFont typeface="Arial" panose="020B0604020202020204" pitchFamily="34" charset="0"/>
              <a:buAutoNum type="arabicPeriod"/>
            </a:pPr>
            <a:r>
              <a:rPr lang="ru-RU" sz="24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Хорошо сочетается с механизмами кэширования и виртуальной памяти.</a:t>
            </a:r>
          </a:p>
          <a:p>
            <a:pPr marL="457200" indent="-457200" algn="just" defTabSz="914400">
              <a:buFont typeface="Arial" panose="020B0604020202020204" pitchFamily="34" charset="0"/>
              <a:buAutoNum type="arabicPeriod"/>
            </a:pPr>
            <a:r>
              <a:rPr lang="ru-RU" sz="24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Работает на связных списках и других структурах с последовательным доступом, допускающих эффективный проход как от начала к концу, так и от конца к началу.</a:t>
            </a:r>
            <a:endParaRPr lang="en-GB" sz="2400" kern="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5E4648-AFB6-7850-F445-E49E6F274B20}"/>
              </a:ext>
            </a:extLst>
          </p:cNvPr>
          <p:cNvSpPr txBox="1"/>
          <p:nvPr/>
        </p:nvSpPr>
        <p:spPr>
          <a:xfrm>
            <a:off x="6441641" y="735811"/>
            <a:ext cx="5681348" cy="56235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endParaRPr lang="en-GB" dirty="0"/>
          </a:p>
          <a:p>
            <a:pPr marL="457200" indent="-457200" algn="just" defTabSz="9144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Сильно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деградирует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по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скорости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ru-RU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до 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O(n^2) в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худшем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или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близком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к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нему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случае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,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что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может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случиться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при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неудачных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входных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</a:t>
            </a:r>
            <a:r>
              <a:rPr lang="en-GB" sz="2300" kern="5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данных</a:t>
            </a:r>
            <a:r>
              <a:rPr lang="en-GB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.</a:t>
            </a:r>
            <a:endParaRPr lang="ru-RU" sz="2300" kern="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  <a:p>
            <a:pPr marL="457200" indent="-457200" algn="just" defTabSz="9144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ru-RU" sz="2300" kern="5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Прямая реализация в виде функции с двумя рекурсивными вызовами может привести к ошибке переполнения стека, так как в худшем случае ей может потребоваться сделать O(n) вложенных рекурсивных вызовов.</a:t>
            </a:r>
            <a:endParaRPr lang="en-GB" sz="2300" kern="5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0507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A81D2F-2B2F-400C-A9B4-CA3E20AAA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952"/>
            <a:ext cx="10515600" cy="1325563"/>
          </a:xfrm>
        </p:spPr>
        <p:txBody>
          <a:bodyPr/>
          <a:lstStyle/>
          <a:p>
            <a:r>
              <a:rPr lang="en-US" dirty="0"/>
              <a:t>ABC sort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E357D1-BEBB-45D8-80D1-51FD87B49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2968"/>
            <a:ext cx="1114665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/>
              <a:t>Для сортировки требуется два вспомогательных массива.</a:t>
            </a:r>
            <a:br>
              <a:rPr lang="ru-RU" sz="3200" dirty="0"/>
            </a:br>
            <a:r>
              <a:rPr lang="ru-RU" sz="3200" dirty="0"/>
              <a:t>Один из них назовём </a:t>
            </a:r>
            <a:r>
              <a:rPr lang="ru-RU" sz="3200" dirty="0" err="1"/>
              <a:t>трекер</a:t>
            </a:r>
            <a:r>
              <a:rPr lang="ru-RU" sz="3200" dirty="0"/>
              <a:t> слов (WT – </a:t>
            </a:r>
            <a:r>
              <a:rPr lang="ru-RU" sz="3200" dirty="0" err="1"/>
              <a:t>word</a:t>
            </a:r>
            <a:r>
              <a:rPr lang="ru-RU" sz="3200" dirty="0"/>
              <a:t> </a:t>
            </a:r>
            <a:r>
              <a:rPr lang="ru-RU" sz="3200" dirty="0" err="1"/>
              <a:t>tracker</a:t>
            </a:r>
            <a:r>
              <a:rPr lang="ru-RU" sz="3200" dirty="0"/>
              <a:t>), с помощью него мы будем группировать слова, имеющих одинаковые буквы в </a:t>
            </a:r>
            <a:r>
              <a:rPr lang="ru-RU" sz="3200" b="1" dirty="0"/>
              <a:t>i</a:t>
            </a:r>
            <a:r>
              <a:rPr lang="ru-RU" sz="3200" dirty="0"/>
              <a:t>-м разряде. Для самого первого найденного такого слова в списке заносится значение 0. Для каждого последующего найденного слова с той же буквой в </a:t>
            </a:r>
            <a:r>
              <a:rPr lang="ru-RU" sz="3200" b="1" dirty="0"/>
              <a:t>i</a:t>
            </a:r>
            <a:r>
              <a:rPr lang="ru-RU" sz="3200" dirty="0"/>
              <a:t>-м разряде в </a:t>
            </a:r>
            <a:r>
              <a:rPr lang="ru-RU" sz="3200" dirty="0" err="1"/>
              <a:t>трекере</a:t>
            </a:r>
            <a:r>
              <a:rPr lang="ru-RU" sz="3200" dirty="0"/>
              <a:t> слов отмечается индекс предыдущего слова, соответствующего этому же признаку.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8B979A-9B54-4476-B274-90577E266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708" y="5473425"/>
            <a:ext cx="11208913" cy="1119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8073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30D7716-A84D-4623-9507-0E47EFB53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09013"/>
            <a:ext cx="11111145" cy="645811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sz="3200" dirty="0"/>
              <a:t>Ещё один массив – </a:t>
            </a:r>
            <a:r>
              <a:rPr lang="ru-RU" sz="3200" dirty="0" err="1"/>
              <a:t>трекер</a:t>
            </a:r>
            <a:r>
              <a:rPr lang="ru-RU" sz="3200" dirty="0"/>
              <a:t> символов (LT – </a:t>
            </a:r>
            <a:r>
              <a:rPr lang="ru-RU" sz="3200" dirty="0" err="1"/>
              <a:t>letter</a:t>
            </a:r>
            <a:r>
              <a:rPr lang="ru-RU" sz="3200" dirty="0"/>
              <a:t> </a:t>
            </a:r>
            <a:r>
              <a:rPr lang="ru-RU" sz="3200" dirty="0" err="1"/>
              <a:t>tracker</a:t>
            </a:r>
            <a:r>
              <a:rPr lang="ru-RU" sz="3200" dirty="0"/>
              <a:t>). В нём отмечаются индексы самого первого слова в списке, в котором в соответствующем разряде находится определённый символ. Отталкиваясь от этого слова, с помощью </a:t>
            </a:r>
            <a:r>
              <a:rPr lang="ru-RU" sz="3200" dirty="0" err="1"/>
              <a:t>трекера</a:t>
            </a:r>
            <a:r>
              <a:rPr lang="ru-RU" sz="3200" dirty="0"/>
              <a:t> слов восстанавливается цепочка всех остальных лексем, имеющих в </a:t>
            </a:r>
            <a:r>
              <a:rPr lang="ru-RU" sz="3200" b="1" dirty="0"/>
              <a:t>i</a:t>
            </a:r>
            <a:r>
              <a:rPr lang="ru-RU" sz="3200" dirty="0"/>
              <a:t>-м разряде соответствующую букву.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ru-RU" sz="3200" dirty="0"/>
              <a:t>Создавая и прослеживая подобные цепочки слов, рекурсивно продвигаясь от старших разрядов к младшим, в итоге весьма быстро формируются новые последовательности, упорядоченные в алфавитном порядке. Отсортировав слова на «A», затем сортируется «B», затем «C» и далее по алфавиту.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9F58D17-7586-462D-95F3-0DE115FE8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427" y="2910687"/>
            <a:ext cx="9530641" cy="1378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627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FA8823E-4246-4843-B280-5C90357F0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41" y="1893948"/>
            <a:ext cx="4982119" cy="483671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FD85DC2-2223-4683-95F1-2A9D27E33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3629" y="2043249"/>
            <a:ext cx="6555930" cy="46874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A76E22-C26F-4CA9-B892-CA80CC69DD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41" y="72455"/>
            <a:ext cx="5452386" cy="172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07795"/>
      </p:ext>
    </p:extLst>
  </p:cSld>
  <p:clrMapOvr>
    <a:masterClrMapping/>
  </p:clrMapOvr>
</p:sld>
</file>

<file path=ppt/theme/theme1.xml><?xml version="1.0" encoding="utf-8"?>
<a:theme xmlns:a="http://schemas.openxmlformats.org/drawingml/2006/main" name="Глубина">
  <a:themeElements>
    <a:clrScheme name="Глубина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Глубина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убина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Глубина</Template>
  <TotalTime>94</TotalTime>
  <Words>1129</Words>
  <Application>Microsoft Office PowerPoint</Application>
  <PresentationFormat>Широкоэкранный</PresentationFormat>
  <Paragraphs>117</Paragraphs>
  <Slides>25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1" baseType="lpstr">
      <vt:lpstr>Aptos Narrow</vt:lpstr>
      <vt:lpstr>Arial</vt:lpstr>
      <vt:lpstr>Calibri</vt:lpstr>
      <vt:lpstr>Corbel</vt:lpstr>
      <vt:lpstr>Wingdings</vt:lpstr>
      <vt:lpstr>Глубина</vt:lpstr>
      <vt:lpstr>Алгоритмы сортировки строки</vt:lpstr>
      <vt:lpstr>Актуальность и постановка задачи</vt:lpstr>
      <vt:lpstr>Как происходит сортировка</vt:lpstr>
      <vt:lpstr>Быстрая сортировка (Quick Sort)</vt:lpstr>
      <vt:lpstr>Реализация алгоритма быстрой сортировки на C++</vt:lpstr>
      <vt:lpstr>Достоинства и недостатки</vt:lpstr>
      <vt:lpstr>ABC sort</vt:lpstr>
      <vt:lpstr>Презентация PowerPoint</vt:lpstr>
      <vt:lpstr>Презентация PowerPoint</vt:lpstr>
      <vt:lpstr>Презентация PowerPoint</vt:lpstr>
      <vt:lpstr>Плюсы и минусы</vt:lpstr>
      <vt:lpstr>Сортировка кучей</vt:lpstr>
      <vt:lpstr>Презентация PowerPoint</vt:lpstr>
      <vt:lpstr>Презентация PowerPoint</vt:lpstr>
      <vt:lpstr>Презентация PowerPoint</vt:lpstr>
      <vt:lpstr>Сортировка вставками (Insertion Sort)</vt:lpstr>
      <vt:lpstr>Презентация PowerPoint</vt:lpstr>
      <vt:lpstr>Реализация алгоритма на С++</vt:lpstr>
      <vt:lpstr>Презентация PowerPoint</vt:lpstr>
      <vt:lpstr>Эффективность</vt:lpstr>
      <vt:lpstr>Анализ работы (случайная строка)</vt:lpstr>
      <vt:lpstr>Анализ работы (частично отсортированная строка)</vt:lpstr>
      <vt:lpstr>Анализ работы</vt:lpstr>
      <vt:lpstr>Github репозиторий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Алгоритмы сортировки строки</dc:title>
  <dc:creator>Ярослав Ханевский</dc:creator>
  <cp:lastModifiedBy>Ярослав Ханевский</cp:lastModifiedBy>
  <cp:revision>16</cp:revision>
  <dcterms:created xsi:type="dcterms:W3CDTF">2024-12-03T19:47:08Z</dcterms:created>
  <dcterms:modified xsi:type="dcterms:W3CDTF">2024-12-17T19:50:48Z</dcterms:modified>
</cp:coreProperties>
</file>

<file path=docProps/thumbnail.jpeg>
</file>